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8" r:id="rId5"/>
    <p:sldId id="270" r:id="rId6"/>
    <p:sldId id="260" r:id="rId7"/>
    <p:sldId id="261" r:id="rId8"/>
    <p:sldId id="262" r:id="rId9"/>
    <p:sldId id="271" r:id="rId10"/>
    <p:sldId id="263" r:id="rId11"/>
    <p:sldId id="273" r:id="rId12"/>
    <p:sldId id="272" r:id="rId13"/>
    <p:sldId id="264" r:id="rId14"/>
    <p:sldId id="265" r:id="rId15"/>
    <p:sldId id="269" r:id="rId16"/>
    <p:sldId id="267" r:id="rId17"/>
    <p:sldId id="274" r:id="rId18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EB8"/>
    <a:srgbClr val="000000"/>
    <a:srgbClr val="E6E6E6"/>
    <a:srgbClr val="FFFFFF"/>
    <a:srgbClr val="EF363B"/>
    <a:srgbClr val="00965E"/>
    <a:srgbClr val="EE353B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8" autoAdjust="0"/>
    <p:restoredTop sz="88218" autoAdjust="0"/>
  </p:normalViewPr>
  <p:slideViewPr>
    <p:cSldViewPr snapToGrid="0" snapToObjects="1">
      <p:cViewPr varScale="1">
        <p:scale>
          <a:sx n="181" d="100"/>
          <a:sy n="181" d="100"/>
        </p:scale>
        <p:origin x="864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timesink</a:t>
            </a:r>
            <a:r>
              <a:rPr lang="en-US" dirty="0">
                <a:ea typeface="Calibri"/>
                <a:cs typeface="Calibri"/>
              </a:rPr>
              <a:t> I have had when creating website prototypes both in school and work, is the choosing and utilizing the color scheme. A practice I have developed is taking a harmonious color palette generated from a website, and utilizing that.</a:t>
            </a:r>
          </a:p>
          <a:p>
            <a:r>
              <a:rPr lang="en-US" dirty="0">
                <a:ea typeface="Calibri"/>
                <a:cs typeface="Calibri"/>
              </a:rPr>
              <a:t>However, how do I know that I am utilizing this palette correctly?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Therefore for this course I created a tool that utilizes Graph-Based Visual Salience to choose the best color assignment for a color palette on a defined website, while prioritizing given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4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5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aalto.fi/snapchat/" TargetMode="External"/><Relationship Id="rId3" Type="http://schemas.openxmlformats.org/officeDocument/2006/relationships/hyperlink" Target="https://www.linkedin.com/school/aalto-university/" TargetMode="External"/><Relationship Id="rId7" Type="http://schemas.openxmlformats.org/officeDocument/2006/relationships/hyperlink" Target="https://www.youtube.com/user/aalto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facebook.com/aaltouniversity" TargetMode="External"/><Relationship Id="rId5" Type="http://schemas.openxmlformats.org/officeDocument/2006/relationships/hyperlink" Target="https://twitter.com/aaltouniversity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://instagram.com/aaltouniversity" TargetMode="External"/><Relationship Id="rId1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820150"/>
            <a:ext cx="7948556" cy="736960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1" y="2857500"/>
            <a:ext cx="7998597" cy="55709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3" y="4683765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3" y="5010897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Date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85688"/>
            <a:ext cx="1750409" cy="169066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Process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155976"/>
            <a:ext cx="8489928" cy="11065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pic>
        <p:nvPicPr>
          <p:cNvPr id="16" name="Kuva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838"/>
            <a:ext cx="1969868" cy="862738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DF49218-5C95-446E-A553-0DAD14EE4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noProof="1"/>
              <a:t>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048C04-65CE-4B0C-A347-1F7B45A198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003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3556B71D-E5EE-4E94-942C-75C7B96D8D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331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2014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25A8D7EF-3488-498D-A5FF-9B7D80A645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503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2015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916C9F7D-8D75-4C33-9C8F-F0463612B5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0675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2016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0E9103BA-E6E9-41AF-AD85-3B7996E484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847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2017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3C3CA270-C972-4312-AC53-16AC46FD4E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018" y="1472400"/>
            <a:ext cx="1116000" cy="11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2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2018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926D2B07-0DFA-4A12-8037-FFF47C3D25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9175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1DF4D17-AEA6-4236-89D6-03E2ECDCAD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347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B9F676C-854B-4DAA-9D5A-5434920DC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noProof="1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66740"/>
            <a:ext cx="2025396" cy="84582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594"/>
            <a:ext cx="8497093" cy="1262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5A785219-77A1-4CF0-A939-4566CAD2C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54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1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F924FFBD-1952-4A4B-AE2B-91BFD18A7D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3548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2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DBB0696E-6FFC-44A4-A522-55390B1D25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1342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3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0E2DEEF-D2B7-446F-8F39-C73E6E59A1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9136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4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6AFC920B-835F-4242-B095-C1AC2C7C8F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6931" y="1472400"/>
            <a:ext cx="1116000" cy="11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8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fi-FI" noProof="1"/>
              <a:t>5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6694DC0-05C1-4FC9-947F-39946DF5BB3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8F5D380-2215-45A1-8FC2-BCF210B09DAE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32048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2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3714DA1-E63B-4D3C-9817-D59D4DE3E2FD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69842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3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113A793-89BD-48D6-9ED0-361ACD7703B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07636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DC00F78-0E40-44E0-AFFA-2C26F3D4899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761200"/>
            <a:ext cx="1539000" cy="216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Closing slide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715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20" noProof="1"/>
          </a:p>
        </p:txBody>
      </p:sp>
      <p:sp>
        <p:nvSpPr>
          <p:cNvPr id="12" name="Otsikko 1"/>
          <p:cNvSpPr txBox="1">
            <a:spLocks/>
          </p:cNvSpPr>
          <p:nvPr userDrawn="1"/>
        </p:nvSpPr>
        <p:spPr>
          <a:xfrm>
            <a:off x="3717366" y="3964834"/>
            <a:ext cx="1709289" cy="4048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noProof="1">
                <a:latin typeface="Arial"/>
                <a:cs typeface="Arial"/>
              </a:rPr>
              <a:t>aalto.fi</a:t>
            </a:r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9" y="1516268"/>
            <a:ext cx="5995987" cy="1451219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noProof="1"/>
              <a:t>Add text</a:t>
            </a:r>
          </a:p>
        </p:txBody>
      </p:sp>
      <p:pic>
        <p:nvPicPr>
          <p:cNvPr id="13" name="Kuva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19264"/>
            <a:ext cx="1734813" cy="1690668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E4D45A9B-D587-4454-9DD1-F6BCA7D08906}"/>
              </a:ext>
            </a:extLst>
          </p:cNvPr>
          <p:cNvGrpSpPr/>
          <p:nvPr userDrawn="1"/>
        </p:nvGrpSpPr>
        <p:grpSpPr>
          <a:xfrm>
            <a:off x="3080871" y="3200262"/>
            <a:ext cx="2982257" cy="419100"/>
            <a:chOff x="3079396" y="2265361"/>
            <a:chExt cx="2982257" cy="419100"/>
          </a:xfrm>
        </p:grpSpPr>
        <p:pic>
          <p:nvPicPr>
            <p:cNvPr id="15" name="Picture 5">
              <a:hlinkClick r:id="rId3"/>
              <a:extLst>
                <a:ext uri="{FF2B5EF4-FFF2-40B4-BE49-F238E27FC236}">
                  <a16:creationId xmlns:a16="http://schemas.microsoft.com/office/drawing/2014/main" id="{DA9AC882-E1D0-4495-9595-A4C3814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553" y="2265361"/>
              <a:ext cx="419100" cy="419100"/>
            </a:xfrm>
            <a:prstGeom prst="rect">
              <a:avLst/>
            </a:prstGeom>
          </p:spPr>
        </p:pic>
        <p:pic>
          <p:nvPicPr>
            <p:cNvPr id="17" name="Picture 6">
              <a:hlinkClick r:id="rId5"/>
              <a:extLst>
                <a:ext uri="{FF2B5EF4-FFF2-40B4-BE49-F238E27FC236}">
                  <a16:creationId xmlns:a16="http://schemas.microsoft.com/office/drawing/2014/main" id="{C515D776-71AD-4AA8-A4F1-BB124B72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98" y="2265361"/>
              <a:ext cx="419100" cy="419100"/>
            </a:xfrm>
            <a:prstGeom prst="rect">
              <a:avLst/>
            </a:prstGeom>
          </p:spPr>
        </p:pic>
        <p:pic>
          <p:nvPicPr>
            <p:cNvPr id="18" name="Picture 7">
              <a:hlinkClick r:id="rId7"/>
              <a:extLst>
                <a:ext uri="{FF2B5EF4-FFF2-40B4-BE49-F238E27FC236}">
                  <a16:creationId xmlns:a16="http://schemas.microsoft.com/office/drawing/2014/main" id="{C6B94B1E-B2C8-4163-9B9C-EBFCDB29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7449" y="2265361"/>
              <a:ext cx="419100" cy="419100"/>
            </a:xfrm>
            <a:prstGeom prst="rect">
              <a:avLst/>
            </a:prstGeom>
          </p:spPr>
        </p:pic>
        <p:pic>
          <p:nvPicPr>
            <p:cNvPr id="19" name="Picture 8">
              <a:hlinkClick r:id="rId9"/>
              <a:extLst>
                <a:ext uri="{FF2B5EF4-FFF2-40B4-BE49-F238E27FC236}">
                  <a16:creationId xmlns:a16="http://schemas.microsoft.com/office/drawing/2014/main" id="{101F2BAB-6E64-40EF-9573-182A32B26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2347" y="2265361"/>
              <a:ext cx="419100" cy="419100"/>
            </a:xfrm>
            <a:prstGeom prst="rect">
              <a:avLst/>
            </a:prstGeom>
          </p:spPr>
        </p:pic>
        <p:pic>
          <p:nvPicPr>
            <p:cNvPr id="20" name="Picture 9">
              <a:hlinkClick r:id="rId11"/>
              <a:extLst>
                <a:ext uri="{FF2B5EF4-FFF2-40B4-BE49-F238E27FC236}">
                  <a16:creationId xmlns:a16="http://schemas.microsoft.com/office/drawing/2014/main" id="{8936A921-289D-4BDB-8DF1-DC5D92C6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79396" y="2265361"/>
              <a:ext cx="444500" cy="419100"/>
            </a:xfrm>
            <a:prstGeom prst="rect">
              <a:avLst/>
            </a:prstGeom>
          </p:spPr>
        </p:pic>
        <p:pic>
          <p:nvPicPr>
            <p:cNvPr id="21" name="Picture 11">
              <a:hlinkClick r:id="rId13"/>
              <a:extLst>
                <a:ext uri="{FF2B5EF4-FFF2-40B4-BE49-F238E27FC236}">
                  <a16:creationId xmlns:a16="http://schemas.microsoft.com/office/drawing/2014/main" id="{9026E95B-8E3C-411A-B9FC-80DC2BA3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35000" y="2265361"/>
              <a:ext cx="4191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9" y="996333"/>
            <a:ext cx="3869137" cy="634192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9" y="1979220"/>
            <a:ext cx="3869137" cy="3907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9" y="3104592"/>
            <a:ext cx="3869137" cy="327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9" y="3431723"/>
            <a:ext cx="3869137" cy="3600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</a:p>
          <a:p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10" name="Kuva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24332"/>
            <a:ext cx="1750409" cy="1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4303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9" y="156787"/>
            <a:ext cx="8492897" cy="11106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9" y="1504597"/>
            <a:ext cx="8492897" cy="3388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9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6886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1" y="155139"/>
            <a:ext cx="8497093" cy="112921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622732"/>
            <a:ext cx="4150122" cy="326245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622732"/>
            <a:ext cx="4078684" cy="326245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  <a:p>
            <a:pPr lvl="1"/>
            <a:r>
              <a:rPr lang="fi-FI" noProof="1"/>
              <a:t>Second level</a:t>
            </a:r>
          </a:p>
          <a:p>
            <a:pPr lvl="2"/>
            <a:r>
              <a:rPr lang="fi-FI" noProof="1"/>
              <a:t>Third level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9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66740"/>
            <a:ext cx="2025396" cy="84582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4" y="0"/>
            <a:ext cx="4433207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634675"/>
            <a:ext cx="4052221" cy="32505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63856"/>
            <a:ext cx="4052221" cy="11571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Divider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i-FI" sz="1013" noProof="1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4" y="0"/>
            <a:ext cx="4433207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1"/>
              <a:t>Click icon to add image.</a:t>
            </a:r>
            <a:br>
              <a:rPr lang="fi-FI" noProof="1"/>
            </a:br>
            <a:br>
              <a:rPr lang="fi-FI" noProof="1"/>
            </a:br>
            <a:r>
              <a:rPr lang="fi-FI" noProof="1"/>
              <a:t>Fit the image to frame </a:t>
            </a:r>
            <a:br>
              <a:rPr lang="fi-FI" noProof="1"/>
            </a:br>
            <a:r>
              <a:rPr lang="fi-FI" noProof="1"/>
              <a:t>by choosing: </a:t>
            </a:r>
            <a:br>
              <a:rPr lang="fi-FI" noProof="1"/>
            </a:br>
            <a:r>
              <a:rPr lang="fi-FI" noProof="1"/>
              <a:t>crop&gt;fit / rajaa&gt;sovita</a:t>
            </a:r>
          </a:p>
        </p:txBody>
      </p:sp>
      <p:pic>
        <p:nvPicPr>
          <p:cNvPr id="2" name="Kuv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262"/>
            <a:ext cx="1983521" cy="862738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76793"/>
            <a:ext cx="4218160" cy="4186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noProof="1"/>
              <a:t>Lorem ipsum dolor sit amet, consectetur adipiscing elit. Maecenas velit velit, consequat eget ullamcorper a, maximus ac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71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noProof="1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1" y="1954917"/>
            <a:ext cx="7669159" cy="150251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Divider – Headline</a:t>
            </a:r>
          </a:p>
        </p:txBody>
      </p:sp>
      <p:pic>
        <p:nvPicPr>
          <p:cNvPr id="8" name="Kuva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262"/>
            <a:ext cx="1983521" cy="862738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6918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784"/>
            <a:ext cx="8497093" cy="1118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9" y="1467760"/>
            <a:ext cx="8497093" cy="3417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noProof="1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69180"/>
            <a:ext cx="2025396" cy="84582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56784"/>
            <a:ext cx="8497093" cy="1118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i-FI" noProof="1"/>
              <a:t>Body slide title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fi-FI" noProof="1" dirty="0" smtClean="0"/>
              <a:pPr/>
              <a:t>‹#›</a:t>
            </a:fld>
            <a:endParaRPr lang="fi-FI" noProof="1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dd.mm.yyyy</a:t>
            </a:r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noProof="1"/>
              <a:t>Your text here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9A43A5F4-317D-47CA-AE82-2DA04D248DB0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287339" y="1467760"/>
            <a:ext cx="8497093" cy="3417430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noProof="1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922712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88000"/>
            <a:ext cx="3086100" cy="19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7" r:id="rId4"/>
    <p:sldLayoutId id="2147483694" r:id="rId5"/>
    <p:sldLayoutId id="2147483695" r:id="rId6"/>
    <p:sldLayoutId id="2147483702" r:id="rId7"/>
    <p:sldLayoutId id="2147483701" r:id="rId8"/>
    <p:sldLayoutId id="2147483708" r:id="rId9"/>
    <p:sldLayoutId id="2147483691" r:id="rId10"/>
    <p:sldLayoutId id="2147483699" r:id="rId11"/>
    <p:sldLayoutId id="21474836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tooplate.com/view/2116-blugoon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or.adobe.com/fi/create/color-wheel" TargetMode="External"/><Relationship Id="rId5" Type="http://schemas.openxmlformats.org/officeDocument/2006/relationships/hyperlink" Target="https://coolors.co/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ee-css.com/free-css-templates/page271/autowas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FBDF32-B3CF-552B-7007-50AB08F4851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764165" y="4504138"/>
            <a:ext cx="3093880" cy="403414"/>
          </a:xfrm>
        </p:spPr>
        <p:txBody>
          <a:bodyPr lIns="0" tIns="0" rIns="0" bIns="0" anchor="t"/>
          <a:lstStyle/>
          <a:p>
            <a:r>
              <a:rPr lang="fi-FI" sz="2600" dirty="0">
                <a:cs typeface="Arial"/>
              </a:rPr>
              <a:t>Lari Haapaniemi</a:t>
            </a:r>
            <a:endParaRPr lang="en-US" dirty="0">
              <a:cs typeface="Arial"/>
            </a:endParaRPr>
          </a:p>
          <a:p>
            <a:r>
              <a:rPr lang="en-US" sz="1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Research Project in Human-Computer Interaction D (ELEC-E7861) 2022</a:t>
            </a:r>
            <a:endParaRPr lang="fi-FI" sz="2600" dirty="0">
              <a:cs typeface="Arial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1A3C86E-206C-A83A-A3E0-890D67E47A67}"/>
              </a:ext>
            </a:extLst>
          </p:cNvPr>
          <p:cNvSpPr txBox="1">
            <a:spLocks/>
          </p:cNvSpPr>
          <p:nvPr/>
        </p:nvSpPr>
        <p:spPr>
          <a:xfrm>
            <a:off x="444729" y="309187"/>
            <a:ext cx="8492897" cy="111063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600" dirty="0" err="1">
                <a:cs typeface="Arial"/>
              </a:rPr>
              <a:t>Website</a:t>
            </a:r>
            <a:r>
              <a:rPr lang="fi-FI" sz="2600" dirty="0">
                <a:cs typeface="Arial"/>
              </a:rPr>
              <a:t> </a:t>
            </a:r>
            <a:r>
              <a:rPr lang="fi-FI" sz="2600" dirty="0" err="1">
                <a:cs typeface="Arial"/>
              </a:rPr>
              <a:t>Color</a:t>
            </a:r>
            <a:r>
              <a:rPr lang="fi-FI" sz="2600" dirty="0">
                <a:cs typeface="Arial"/>
              </a:rPr>
              <a:t> </a:t>
            </a:r>
            <a:r>
              <a:rPr lang="fi-FI" sz="2600" dirty="0" err="1">
                <a:cs typeface="Arial"/>
              </a:rPr>
              <a:t>Palette</a:t>
            </a:r>
            <a:r>
              <a:rPr lang="fi-FI" sz="2600" dirty="0">
                <a:cs typeface="Arial"/>
              </a:rPr>
              <a:t> </a:t>
            </a:r>
            <a:r>
              <a:rPr lang="fi-FI" sz="2600" dirty="0" err="1">
                <a:cs typeface="Arial"/>
              </a:rPr>
              <a:t>Optimization</a:t>
            </a:r>
            <a:r>
              <a:rPr lang="fi-FI" sz="2600" dirty="0">
                <a:cs typeface="Arial"/>
              </a:rPr>
              <a:t> </a:t>
            </a:r>
            <a:r>
              <a:rPr lang="fi-FI" sz="2600" dirty="0" err="1">
                <a:cs typeface="Arial"/>
              </a:rPr>
              <a:t>Utilizing</a:t>
            </a:r>
            <a:r>
              <a:rPr lang="fi-FI" sz="2600" dirty="0">
                <a:cs typeface="Arial"/>
              </a:rPr>
              <a:t> </a:t>
            </a:r>
            <a:r>
              <a:rPr lang="fi-FI" sz="2600" dirty="0" err="1">
                <a:cs typeface="Arial"/>
              </a:rPr>
              <a:t>Graph-Based</a:t>
            </a:r>
            <a:r>
              <a:rPr lang="fi-FI" sz="2600" dirty="0">
                <a:cs typeface="Arial"/>
              </a:rPr>
              <a:t> Visual </a:t>
            </a:r>
            <a:r>
              <a:rPr lang="fi-FI" sz="2600" dirty="0" err="1">
                <a:cs typeface="Arial"/>
              </a:rPr>
              <a:t>Salience</a:t>
            </a:r>
            <a:endParaRPr lang="en-US" sz="2600" dirty="0" err="1">
              <a:cs typeface="Arial"/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B94AF322-6CD2-7F6A-46F1-47022C68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85" y="1626310"/>
            <a:ext cx="8340492" cy="254558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8756646-A3B9-980A-7D9A-985D91E40956}"/>
              </a:ext>
            </a:extLst>
          </p:cNvPr>
          <p:cNvSpPr txBox="1"/>
          <p:nvPr/>
        </p:nvSpPr>
        <p:spPr>
          <a:xfrm>
            <a:off x="285955" y="4098766"/>
            <a:ext cx="460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Goal: Create an easy way to output color assignations for a given website and palettes</a:t>
            </a:r>
          </a:p>
        </p:txBody>
      </p:sp>
    </p:spTree>
    <p:extLst>
      <p:ext uri="{BB962C8B-B14F-4D97-AF65-F5344CB8AC3E}">
        <p14:creationId xmlns:p14="http://schemas.microsoft.com/office/powerpoint/2010/main" val="170260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16E9E486-55F3-3094-3F02-5099F446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36"/>
            <a:ext cx="9144000" cy="48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F728EF-5DDA-1DEA-ED6E-91A1E8C33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91"/>
          <a:stretch/>
        </p:blipFill>
        <p:spPr>
          <a:xfrm>
            <a:off x="4443076" y="1400942"/>
            <a:ext cx="4279864" cy="222599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25BAB-15EA-6830-8380-16D37F7C887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297737" y="156787"/>
            <a:ext cx="6548526" cy="646168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Issues and improvements</a:t>
            </a:r>
            <a:endParaRPr lang="en-US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41F8821E-0AC1-1033-70F7-00383BA9773F}"/>
              </a:ext>
            </a:extLst>
          </p:cNvPr>
          <p:cNvSpPr txBox="1"/>
          <p:nvPr/>
        </p:nvSpPr>
        <p:spPr>
          <a:xfrm>
            <a:off x="508635" y="1841836"/>
            <a:ext cx="3634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Readability</a:t>
            </a: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Portability</a:t>
            </a:r>
            <a:endParaRPr lang="fi-FI" sz="1800" dirty="0"/>
          </a:p>
          <a:p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/>
              <a:t>Designer </a:t>
            </a:r>
            <a:r>
              <a:rPr lang="en-US" sz="1800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Unified Model of Saliency and Importance (</a:t>
            </a:r>
            <a:r>
              <a:rPr lang="fi-FI" sz="1800" dirty="0"/>
              <a:t>UMSI) (</a:t>
            </a:r>
            <a:r>
              <a:rPr lang="en-AU" sz="1800" dirty="0">
                <a:latin typeface="Arial" panose="020B0604020202020204" pitchFamily="34" charset="0"/>
              </a:rPr>
              <a:t>F. Camilo et al, 2020)</a:t>
            </a:r>
            <a:endParaRPr lang="fi-FI" sz="1800" dirty="0"/>
          </a:p>
        </p:txBody>
      </p:sp>
      <p:pic>
        <p:nvPicPr>
          <p:cNvPr id="1026" name="Picture 2" descr="saliency - Twitter Search / Twitter">
            <a:extLst>
              <a:ext uri="{FF2B5EF4-FFF2-40B4-BE49-F238E27FC236}">
                <a16:creationId xmlns:a16="http://schemas.microsoft.com/office/drawing/2014/main" id="{497C1A6D-EF51-DEC6-57E8-D02DB1452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" b="31582"/>
          <a:stretch/>
        </p:blipFill>
        <p:spPr bwMode="auto">
          <a:xfrm>
            <a:off x="4636010" y="3812485"/>
            <a:ext cx="3798855" cy="12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76859C44-97A5-5E9F-59A8-D5DD78F983C4}"/>
              </a:ext>
            </a:extLst>
          </p:cNvPr>
          <p:cNvSpPr txBox="1"/>
          <p:nvPr/>
        </p:nvSpPr>
        <p:spPr>
          <a:xfrm>
            <a:off x="6160286" y="5013259"/>
            <a:ext cx="144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Part of F</a:t>
            </a:r>
            <a:r>
              <a:rPr lang="en-US" sz="1000" b="0" dirty="0"/>
              <a:t>igure 1 in [4]</a:t>
            </a:r>
          </a:p>
          <a:p>
            <a:endParaRPr lang="en-FI" sz="10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4D17447E-5427-2255-69CD-E735B64F3D39}"/>
              </a:ext>
            </a:extLst>
          </p:cNvPr>
          <p:cNvSpPr txBox="1"/>
          <p:nvPr/>
        </p:nvSpPr>
        <p:spPr>
          <a:xfrm>
            <a:off x="1784968" y="5417996"/>
            <a:ext cx="6027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/>
              <a:t> [4] F. Camilo, C. Vincent, B. Amish, O. Peter, H. Aaron, and B. Zoya, “Predicting Visual Importance Across Graphic Design</a:t>
            </a:r>
          </a:p>
          <a:p>
            <a:r>
              <a:rPr lang="en-US" sz="800" b="0" dirty="0"/>
              <a:t>Types,” pp. 249–260, 2020, </a:t>
            </a:r>
            <a:r>
              <a:rPr lang="en-US" sz="800" b="0" dirty="0" err="1"/>
              <a:t>doi</a:t>
            </a:r>
            <a:r>
              <a:rPr lang="en-US" sz="800" b="0" dirty="0"/>
              <a:t>: 10.1145/3379337.341582.</a:t>
            </a:r>
          </a:p>
        </p:txBody>
      </p:sp>
    </p:spTree>
    <p:extLst>
      <p:ext uri="{BB962C8B-B14F-4D97-AF65-F5344CB8AC3E}">
        <p14:creationId xmlns:p14="http://schemas.microsoft.com/office/powerpoint/2010/main" val="51756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8ED75A-5850-82D5-6657-8CC76C6D419C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958309" y="112789"/>
            <a:ext cx="2509011" cy="1110638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Results</a:t>
            </a:r>
            <a:endParaRPr lang="en-US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68583604-3DAE-C977-C2C7-49229A991E53}"/>
              </a:ext>
            </a:extLst>
          </p:cNvPr>
          <p:cNvSpPr txBox="1"/>
          <p:nvPr/>
        </p:nvSpPr>
        <p:spPr>
          <a:xfrm>
            <a:off x="582633" y="1010840"/>
            <a:ext cx="30460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Tool</a:t>
            </a:r>
            <a:r>
              <a:rPr lang="fi-FI" sz="1800" dirty="0"/>
              <a:t> </a:t>
            </a:r>
            <a:r>
              <a:rPr lang="fi-FI" sz="1800" dirty="0" err="1"/>
              <a:t>creates</a:t>
            </a:r>
            <a:r>
              <a:rPr lang="fi-FI" sz="1800" dirty="0"/>
              <a:t> </a:t>
            </a:r>
            <a:r>
              <a:rPr lang="fi-FI" sz="1800" dirty="0" err="1"/>
              <a:t>viable</a:t>
            </a:r>
            <a:r>
              <a:rPr lang="fi-FI" sz="1800" dirty="0"/>
              <a:t> </a:t>
            </a:r>
            <a:r>
              <a:rPr lang="fi-FI" sz="1800" dirty="0" err="1"/>
              <a:t>designs</a:t>
            </a: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Relatively</a:t>
            </a:r>
            <a:r>
              <a:rPr lang="fi-FI" sz="1800" dirty="0"/>
              <a:t> </a:t>
            </a:r>
            <a:r>
              <a:rPr lang="fi-FI" sz="1800" dirty="0" err="1"/>
              <a:t>fast</a:t>
            </a:r>
            <a:r>
              <a:rPr lang="fi-FI" sz="1800" dirty="0"/>
              <a:t> (5 </a:t>
            </a:r>
            <a:r>
              <a:rPr lang="fi-FI" sz="1800" dirty="0" err="1"/>
              <a:t>seconds</a:t>
            </a:r>
            <a:r>
              <a:rPr lang="fi-FI" sz="1800" dirty="0"/>
              <a:t> per layout)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Easy</a:t>
            </a:r>
            <a:r>
              <a:rPr lang="fi-FI" sz="1800" dirty="0"/>
              <a:t> to set </a:t>
            </a:r>
            <a:r>
              <a:rPr lang="fi-FI" sz="1800" dirty="0" err="1"/>
              <a:t>up</a:t>
            </a: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Gives</a:t>
            </a:r>
            <a:r>
              <a:rPr lang="fi-FI" sz="1800" dirty="0"/>
              <a:t> </a:t>
            </a:r>
            <a:r>
              <a:rPr lang="fi-FI" sz="1800" dirty="0" err="1"/>
              <a:t>concerete</a:t>
            </a:r>
            <a:r>
              <a:rPr lang="fi-FI" sz="1800" dirty="0"/>
              <a:t> </a:t>
            </a:r>
            <a:r>
              <a:rPr lang="fi-FI" sz="1800" dirty="0" err="1"/>
              <a:t>values</a:t>
            </a:r>
            <a:r>
              <a:rPr lang="fi-FI" sz="1800" dirty="0"/>
              <a:t> to </a:t>
            </a:r>
            <a:r>
              <a:rPr lang="fi-FI" sz="1800" dirty="0" err="1"/>
              <a:t>designs</a:t>
            </a: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 err="1"/>
              <a:t>Use</a:t>
            </a:r>
            <a:r>
              <a:rPr lang="fi-FI" sz="1800" dirty="0"/>
              <a:t> </a:t>
            </a:r>
            <a:r>
              <a:rPr lang="fi-FI" sz="1800" dirty="0" err="1"/>
              <a:t>cases</a:t>
            </a:r>
            <a:r>
              <a:rPr lang="fi-FI" sz="1800" dirty="0"/>
              <a:t> </a:t>
            </a:r>
            <a:r>
              <a:rPr lang="fi-FI" sz="1800" dirty="0" err="1"/>
              <a:t>include</a:t>
            </a:r>
            <a:r>
              <a:rPr lang="fi-FI" sz="1800" dirty="0"/>
              <a:t> </a:t>
            </a:r>
            <a:r>
              <a:rPr lang="fi-FI" sz="1800" dirty="0" err="1"/>
              <a:t>prototypes</a:t>
            </a:r>
            <a:r>
              <a:rPr lang="fi-FI" sz="1800" dirty="0"/>
              <a:t>, </a:t>
            </a:r>
            <a:r>
              <a:rPr lang="fi-FI" sz="1800" dirty="0" err="1"/>
              <a:t>evaluation</a:t>
            </a:r>
            <a:r>
              <a:rPr lang="fi-FI" sz="1800" dirty="0"/>
              <a:t> 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6CB53C13-FBB6-220C-D91D-D363A0314A55}"/>
              </a:ext>
            </a:extLst>
          </p:cNvPr>
          <p:cNvSpPr txBox="1"/>
          <p:nvPr/>
        </p:nvSpPr>
        <p:spPr>
          <a:xfrm>
            <a:off x="4613522" y="4634281"/>
            <a:ext cx="3348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Snippet of the results XML generated by the tool</a:t>
            </a:r>
            <a:endParaRPr lang="en-FI" sz="10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C7A50BD5-2950-74E5-76CC-2C65EB29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00" y="1268532"/>
            <a:ext cx="4347373" cy="33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1E507-42EE-0A47-3522-78D5E9D1AE85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lIns="0" tIns="0" rIns="0" bIns="0" anchor="t"/>
          <a:lstStyle/>
          <a:p>
            <a:r>
              <a:rPr lang="en-US" dirty="0">
                <a:cs typeface="Arial"/>
              </a:rPr>
              <a:t>Conclusion</a:t>
            </a:r>
            <a:endParaRPr lang="en-US" dirty="0" err="1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949E76FC-6FF0-0901-58E3-3EC71BFF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7" y="1634723"/>
            <a:ext cx="8833798" cy="2294224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269476F4-2911-5100-8FF9-967231BE4F1D}"/>
              </a:ext>
            </a:extLst>
          </p:cNvPr>
          <p:cNvSpPr txBox="1"/>
          <p:nvPr/>
        </p:nvSpPr>
        <p:spPr>
          <a:xfrm>
            <a:off x="285955" y="4098766"/>
            <a:ext cx="460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Goal: Create an easy way to output color assignations for a given website and palettes</a:t>
            </a:r>
          </a:p>
        </p:txBody>
      </p:sp>
    </p:spTree>
    <p:extLst>
      <p:ext uri="{BB962C8B-B14F-4D97-AF65-F5344CB8AC3E}">
        <p14:creationId xmlns:p14="http://schemas.microsoft.com/office/powerpoint/2010/main" val="27699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16E9E486-55F3-3094-3F02-5099F446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36"/>
            <a:ext cx="9144000" cy="48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4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824C3-ADEA-7240-D3CA-BA6BAC4998E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lIns="0" tIns="0" rIns="0" bIns="0" anchor="t"/>
          <a:lstStyle/>
          <a:p>
            <a:r>
              <a:rPr lang="en-US" dirty="0">
                <a:cs typeface="Arial"/>
              </a:rPr>
              <a:t>Previous </a:t>
            </a:r>
            <a:r>
              <a:rPr lang="en-US" dirty="0" err="1">
                <a:cs typeface="Arial"/>
              </a:rPr>
              <a:t>reserach</a:t>
            </a:r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C08A8-0EFB-5DAB-E8A8-846C45E0C7F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9" y="880111"/>
            <a:ext cx="8492897" cy="4012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AU" sz="1800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0" i="0" dirty="0">
                <a:effectLst/>
                <a:latin typeface="Arial" panose="020B0604020202020204" pitchFamily="34" charset="0"/>
              </a:rPr>
              <a:t>Graph-Based Visual Salience [1]</a:t>
            </a:r>
            <a:endParaRPr lang="en-AU" sz="1800" b="0" dirty="0">
              <a:latin typeface="Arial" panose="020B0604020202020204" pitchFamily="34" charset="0"/>
            </a:endParaRPr>
          </a:p>
          <a:p>
            <a:pPr marL="971550" lvl="1" indent="-342900"/>
            <a:r>
              <a:rPr lang="en-AU" sz="1800" dirty="0">
                <a:latin typeface="Arial" panose="020B0604020202020204" pitchFamily="34" charset="0"/>
              </a:rPr>
              <a:t>Used in the implementation of the tool</a:t>
            </a:r>
          </a:p>
          <a:p>
            <a:pPr lvl="1" indent="0">
              <a:buNone/>
            </a:pPr>
            <a:endParaRPr lang="en-AU" sz="1800" b="0" dirty="0">
              <a:latin typeface="Arial" panose="020B0604020202020204" pitchFamily="34" charset="0"/>
            </a:endParaRPr>
          </a:p>
          <a:p>
            <a:endParaRPr lang="en-AU" sz="1800" b="0" dirty="0">
              <a:latin typeface="Arial" panose="020B0604020202020204" pitchFamily="34" charset="0"/>
            </a:endParaRPr>
          </a:p>
          <a:p>
            <a:endParaRPr lang="en-AU" sz="1800" b="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Automatic Web Page Coloring [3]</a:t>
            </a:r>
          </a:p>
          <a:p>
            <a:pPr marL="971550" lvl="1" indent="-342900"/>
            <a:r>
              <a:rPr lang="en-US" sz="1800" dirty="0"/>
              <a:t>Similar idea </a:t>
            </a:r>
          </a:p>
          <a:p>
            <a:pPr marL="971550" lvl="1" indent="-342900"/>
            <a:r>
              <a:rPr lang="en-US" sz="1800" dirty="0"/>
              <a:t>Our tool allows for more user input</a:t>
            </a:r>
            <a:endParaRPr lang="en-US" sz="1800" b="0" dirty="0"/>
          </a:p>
        </p:txBody>
      </p:sp>
      <p:grpSp>
        <p:nvGrpSpPr>
          <p:cNvPr id="7" name="Ryhmä 6">
            <a:extLst>
              <a:ext uri="{FF2B5EF4-FFF2-40B4-BE49-F238E27FC236}">
                <a16:creationId xmlns:a16="http://schemas.microsoft.com/office/drawing/2014/main" id="{A8718380-59E8-911B-1927-B3DE40D8DC40}"/>
              </a:ext>
            </a:extLst>
          </p:cNvPr>
          <p:cNvGrpSpPr/>
          <p:nvPr/>
        </p:nvGrpSpPr>
        <p:grpSpPr>
          <a:xfrm>
            <a:off x="5064490" y="2743940"/>
            <a:ext cx="4001867" cy="1827707"/>
            <a:chOff x="4279168" y="3722348"/>
            <a:chExt cx="4001867" cy="1827707"/>
          </a:xfrm>
        </p:grpSpPr>
        <p:pic>
          <p:nvPicPr>
            <p:cNvPr id="5" name="Kuva 4">
              <a:extLst>
                <a:ext uri="{FF2B5EF4-FFF2-40B4-BE49-F238E27FC236}">
                  <a16:creationId xmlns:a16="http://schemas.microsoft.com/office/drawing/2014/main" id="{75C1EA41-2286-8808-20B8-CCC1394E2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005"/>
            <a:stretch/>
          </p:blipFill>
          <p:spPr>
            <a:xfrm>
              <a:off x="4279168" y="3722348"/>
              <a:ext cx="4001867" cy="1506877"/>
            </a:xfrm>
            <a:prstGeom prst="rect">
              <a:avLst/>
            </a:prstGeom>
          </p:spPr>
        </p:pic>
        <p:sp>
          <p:nvSpPr>
            <p:cNvPr id="6" name="Tekstiruutu 5">
              <a:extLst>
                <a:ext uri="{FF2B5EF4-FFF2-40B4-BE49-F238E27FC236}">
                  <a16:creationId xmlns:a16="http://schemas.microsoft.com/office/drawing/2014/main" id="{EB9779BE-5338-7896-290F-ED63F6906B7A}"/>
                </a:ext>
              </a:extLst>
            </p:cNvPr>
            <p:cNvSpPr txBox="1"/>
            <p:nvPr/>
          </p:nvSpPr>
          <p:spPr>
            <a:xfrm>
              <a:off x="5152969" y="5149945"/>
              <a:ext cx="2623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dirty="0"/>
                <a:t>Figure 1 in P. Volkova Et al, 2016 [3]</a:t>
              </a:r>
            </a:p>
            <a:p>
              <a:endParaRPr lang="en-FI" sz="1000" dirty="0"/>
            </a:p>
          </p:txBody>
        </p:sp>
      </p:grpSp>
      <p:pic>
        <p:nvPicPr>
          <p:cNvPr id="13" name="Kuva 12" descr="Kuva, joka sisältää kohteen sumea&#10;&#10;Kuvaus luotu automaattisesti">
            <a:extLst>
              <a:ext uri="{FF2B5EF4-FFF2-40B4-BE49-F238E27FC236}">
                <a16:creationId xmlns:a16="http://schemas.microsoft.com/office/drawing/2014/main" id="{A06D9A65-28D9-E7C3-DBB5-12893121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1200768"/>
            <a:ext cx="2217246" cy="1113242"/>
          </a:xfrm>
          <a:prstGeom prst="rect">
            <a:avLst/>
          </a:prstGeom>
        </p:spPr>
      </p:pic>
      <p:pic>
        <p:nvPicPr>
          <p:cNvPr id="15" name="Kuva 14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726778DD-C7D5-6D9D-F63E-2D8B32F71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528" y="1512352"/>
            <a:ext cx="1108842" cy="556731"/>
          </a:xfrm>
          <a:prstGeom prst="rect">
            <a:avLst/>
          </a:prstGeom>
        </p:spPr>
      </p:pic>
      <p:sp>
        <p:nvSpPr>
          <p:cNvPr id="16" name="Tekstiruutu 15">
            <a:extLst>
              <a:ext uri="{FF2B5EF4-FFF2-40B4-BE49-F238E27FC236}">
                <a16:creationId xmlns:a16="http://schemas.microsoft.com/office/drawing/2014/main" id="{09FD199E-C271-2772-9DA2-9DE1FC02C6EB}"/>
              </a:ext>
            </a:extLst>
          </p:cNvPr>
          <p:cNvSpPr txBox="1"/>
          <p:nvPr/>
        </p:nvSpPr>
        <p:spPr>
          <a:xfrm>
            <a:off x="5980790" y="2314725"/>
            <a:ext cx="2945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/>
              <a:t>Example of salience map created with Python implementation [2]</a:t>
            </a:r>
          </a:p>
          <a:p>
            <a:endParaRPr lang="en-FI" sz="10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253C0D61-E01C-ECD1-1512-B7F8B5030D19}"/>
              </a:ext>
            </a:extLst>
          </p:cNvPr>
          <p:cNvSpPr txBox="1"/>
          <p:nvPr/>
        </p:nvSpPr>
        <p:spPr>
          <a:xfrm>
            <a:off x="2647859" y="4981743"/>
            <a:ext cx="602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/>
              <a:t>[1] J. </a:t>
            </a:r>
            <a:r>
              <a:rPr lang="en-US" sz="800" b="0" dirty="0" err="1"/>
              <a:t>Harel</a:t>
            </a:r>
            <a:r>
              <a:rPr lang="en-US" sz="800" b="0" dirty="0"/>
              <a:t>, C. Koch, and P. </a:t>
            </a:r>
            <a:r>
              <a:rPr lang="en-US" sz="800" b="0" dirty="0" err="1"/>
              <a:t>Perona</a:t>
            </a:r>
            <a:r>
              <a:rPr lang="en-US" sz="800" b="0" dirty="0"/>
              <a:t>, “Graph-Based Visual Salience,” 2007. Accessed: Jan. 28, 2022. [Online].</a:t>
            </a:r>
          </a:p>
          <a:p>
            <a:r>
              <a:rPr lang="en-US" sz="800" dirty="0"/>
              <a:t>[2] J. Colella and </a:t>
            </a:r>
            <a:r>
              <a:rPr lang="en-US" sz="800" dirty="0" err="1"/>
              <a:t>Shreenath</a:t>
            </a:r>
            <a:r>
              <a:rPr lang="en-US" sz="800" dirty="0"/>
              <a:t>, “Implementation of Graph Based Visual Saliency Algorithm,” GitHub, 2019.</a:t>
            </a:r>
          </a:p>
          <a:p>
            <a:r>
              <a:rPr lang="en-US" sz="800" dirty="0"/>
              <a:t>https://github.com/shreelock/gbvs (accessed 2022).</a:t>
            </a:r>
          </a:p>
          <a:p>
            <a:r>
              <a:rPr lang="en-US" sz="800" dirty="0"/>
              <a:t>[3] P. Volkova, S. </a:t>
            </a:r>
            <a:r>
              <a:rPr lang="en-US" sz="800" dirty="0" err="1"/>
              <a:t>Abrishami</a:t>
            </a:r>
            <a:r>
              <a:rPr lang="en-US" sz="800" dirty="0"/>
              <a:t>, and P. Kumar, “Automatic Web Page Coloring,” Advances in Visual Computing, 2016, </a:t>
            </a:r>
            <a:r>
              <a:rPr lang="en-US" sz="800" dirty="0" err="1"/>
              <a:t>doi</a:t>
            </a:r>
            <a:r>
              <a:rPr lang="en-US" sz="800" dirty="0"/>
              <a:t>:</a:t>
            </a:r>
          </a:p>
          <a:p>
            <a:r>
              <a:rPr lang="en-US" sz="800" dirty="0"/>
              <a:t>10.1007/978-3-319-50835-1.</a:t>
            </a:r>
            <a:endParaRPr lang="en-FI" sz="800" dirty="0"/>
          </a:p>
        </p:txBody>
      </p:sp>
    </p:spTree>
    <p:extLst>
      <p:ext uri="{BB962C8B-B14F-4D97-AF65-F5344CB8AC3E}">
        <p14:creationId xmlns:p14="http://schemas.microsoft.com/office/powerpoint/2010/main" val="293710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4FA06-2EDD-D92D-8D4D-3383574D5E3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92329" y="156787"/>
            <a:ext cx="8492897" cy="679023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Practical Problem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954726D-A5E7-7F54-901D-68A8D8985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2" r="11762" b="-125"/>
          <a:stretch/>
        </p:blipFill>
        <p:spPr>
          <a:xfrm>
            <a:off x="5078014" y="1529020"/>
            <a:ext cx="3713721" cy="2234230"/>
          </a:xfrm>
          <a:prstGeom prst="rect">
            <a:avLst/>
          </a:prstGeom>
        </p:spPr>
      </p:pic>
      <p:pic>
        <p:nvPicPr>
          <p:cNvPr id="8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33A76C-A2AD-2DC8-4E9E-D4D8F2083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1" r="14549" b="-176"/>
          <a:stretch/>
        </p:blipFill>
        <p:spPr>
          <a:xfrm>
            <a:off x="361392" y="1529020"/>
            <a:ext cx="3709583" cy="2235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94050-B421-5E41-A70F-A8200ACAAC22}"/>
              </a:ext>
            </a:extLst>
          </p:cNvPr>
          <p:cNvSpPr txBox="1"/>
          <p:nvPr/>
        </p:nvSpPr>
        <p:spPr>
          <a:xfrm>
            <a:off x="5156466" y="3030349"/>
            <a:ext cx="10961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Score 46.93</a:t>
            </a:r>
            <a:endParaRPr lang="en-US" sz="1200" b="1" dirty="0">
              <a:solidFill>
                <a:srgbClr val="FF0000"/>
              </a:solidFill>
              <a:cs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3144AA-3E00-2A68-7A41-13ED28BC6F4C}"/>
              </a:ext>
            </a:extLst>
          </p:cNvPr>
          <p:cNvGrpSpPr/>
          <p:nvPr/>
        </p:nvGrpSpPr>
        <p:grpSpPr>
          <a:xfrm>
            <a:off x="4135605" y="2319359"/>
            <a:ext cx="872790" cy="335750"/>
            <a:chOff x="4135605" y="2319359"/>
            <a:chExt cx="872790" cy="33575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D30937-7C59-43D0-B67C-86EED7C9400F}"/>
                </a:ext>
              </a:extLst>
            </p:cNvPr>
            <p:cNvCxnSpPr/>
            <p:nvPr/>
          </p:nvCxnSpPr>
          <p:spPr>
            <a:xfrm flipV="1">
              <a:off x="4135605" y="2649077"/>
              <a:ext cx="872790" cy="6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5286FB-609C-D0E4-32F8-59FBE77D2698}"/>
                </a:ext>
              </a:extLst>
            </p:cNvPr>
            <p:cNvSpPr txBox="1"/>
            <p:nvPr/>
          </p:nvSpPr>
          <p:spPr>
            <a:xfrm>
              <a:off x="4232708" y="2319359"/>
              <a:ext cx="683459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GBVS</a:t>
              </a:r>
            </a:p>
          </p:txBody>
        </p:sp>
      </p:grpSp>
      <p:sp>
        <p:nvSpPr>
          <p:cNvPr id="12" name="Tekstiruutu 11">
            <a:extLst>
              <a:ext uri="{FF2B5EF4-FFF2-40B4-BE49-F238E27FC236}">
                <a16:creationId xmlns:a16="http://schemas.microsoft.com/office/drawing/2014/main" id="{FF4999E6-30CE-1DB1-2EEE-670832299793}"/>
              </a:ext>
            </a:extLst>
          </p:cNvPr>
          <p:cNvSpPr txBox="1"/>
          <p:nvPr/>
        </p:nvSpPr>
        <p:spPr>
          <a:xfrm>
            <a:off x="2328810" y="5379887"/>
            <a:ext cx="6027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/>
              <a:t>Site design: </a:t>
            </a:r>
            <a:r>
              <a:rPr lang="en-US" sz="800" b="0" dirty="0">
                <a:hlinkClick r:id="rId5"/>
              </a:rPr>
              <a:t>https://www.tooplate.com/view/2116-blugoon</a:t>
            </a:r>
            <a:r>
              <a:rPr lang="en-US" sz="800" b="0" dirty="0"/>
              <a:t> (open source) </a:t>
            </a:r>
            <a:endParaRPr lang="en-FI" sz="800" dirty="0"/>
          </a:p>
        </p:txBody>
      </p:sp>
      <p:grpSp>
        <p:nvGrpSpPr>
          <p:cNvPr id="7" name="Ryhmä 6">
            <a:extLst>
              <a:ext uri="{FF2B5EF4-FFF2-40B4-BE49-F238E27FC236}">
                <a16:creationId xmlns:a16="http://schemas.microsoft.com/office/drawing/2014/main" id="{0349B5D1-BA76-A4D7-45A6-F06AF492B8A5}"/>
              </a:ext>
            </a:extLst>
          </p:cNvPr>
          <p:cNvGrpSpPr/>
          <p:nvPr/>
        </p:nvGrpSpPr>
        <p:grpSpPr>
          <a:xfrm>
            <a:off x="410213" y="1568269"/>
            <a:ext cx="8202675" cy="3240408"/>
            <a:chOff x="410213" y="1568269"/>
            <a:chExt cx="8202675" cy="32404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561587-1836-D59A-E3DD-70E9F792A6CC}"/>
                </a:ext>
              </a:extLst>
            </p:cNvPr>
            <p:cNvGrpSpPr/>
            <p:nvPr/>
          </p:nvGrpSpPr>
          <p:grpSpPr>
            <a:xfrm>
              <a:off x="410213" y="1568269"/>
              <a:ext cx="5773180" cy="2106074"/>
              <a:chOff x="410213" y="1568269"/>
              <a:chExt cx="5773180" cy="210607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56E202-B0D5-C07B-E683-16F4495A1870}"/>
                  </a:ext>
                </a:extLst>
              </p:cNvPr>
              <p:cNvSpPr/>
              <p:nvPr/>
            </p:nvSpPr>
            <p:spPr>
              <a:xfrm>
                <a:off x="410213" y="1568270"/>
                <a:ext cx="1014057" cy="21060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6B2C20-BADF-033A-4B20-4B7972BE9EE5}"/>
                  </a:ext>
                </a:extLst>
              </p:cNvPr>
              <p:cNvSpPr/>
              <p:nvPr/>
            </p:nvSpPr>
            <p:spPr>
              <a:xfrm>
                <a:off x="5169336" y="1568269"/>
                <a:ext cx="1014057" cy="21060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Kuva 4">
              <a:extLst>
                <a:ext uri="{FF2B5EF4-FFF2-40B4-BE49-F238E27FC236}">
                  <a16:creationId xmlns:a16="http://schemas.microsoft.com/office/drawing/2014/main" id="{3710EDE6-BE4C-C2F8-AA63-C72F9C2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8620" y="3779833"/>
              <a:ext cx="3534268" cy="1028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98B8A8-AEFB-2826-6B55-C092F9F5C5D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92329" y="156787"/>
            <a:ext cx="8492897" cy="684224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Generate Harmonious Palettes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4BCDF-42FA-23A2-5BEA-82C0F00B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332" y="880797"/>
            <a:ext cx="4449871" cy="2211342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8773833-8ABA-A41A-CFDE-2BF630C34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" t="32631" r="-117" b="-1053"/>
          <a:stretch/>
        </p:blipFill>
        <p:spPr>
          <a:xfrm>
            <a:off x="2128343" y="3323922"/>
            <a:ext cx="5111686" cy="386996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832690DA-68BE-4D6E-7B6D-2756A6B7313E}"/>
              </a:ext>
            </a:extLst>
          </p:cNvPr>
          <p:cNvSpPr txBox="1"/>
          <p:nvPr/>
        </p:nvSpPr>
        <p:spPr>
          <a:xfrm>
            <a:off x="2281714" y="5307196"/>
            <a:ext cx="45805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/>
              <a:t>Site: </a:t>
            </a:r>
            <a:r>
              <a:rPr lang="en-US" sz="900" b="0" dirty="0">
                <a:hlinkClick r:id="rId5"/>
              </a:rPr>
              <a:t>https://coolors.co/</a:t>
            </a:r>
            <a:r>
              <a:rPr lang="en-US" sz="900" b="0" dirty="0"/>
              <a:t>, also used </a:t>
            </a:r>
            <a:r>
              <a:rPr lang="en-US" sz="900" b="0" dirty="0">
                <a:hlinkClick r:id="rId6"/>
              </a:rPr>
              <a:t>https://color.adobe.com/fi/create/color-wheel</a:t>
            </a:r>
            <a:r>
              <a:rPr lang="en-US" sz="900" b="0" dirty="0"/>
              <a:t> </a:t>
            </a:r>
            <a:endParaRPr lang="en-FI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AB63852-0458-77F8-A4A2-9EB24FE0C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499" y="3948194"/>
            <a:ext cx="6143625" cy="6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5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9BC0BF-5236-BDFE-345B-B0AF9291439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lIns="0" tIns="0" rIns="0" bIns="0" anchor="t"/>
          <a:lstStyle/>
          <a:p>
            <a:r>
              <a:rPr lang="en-US" dirty="0">
                <a:cs typeface="Arial"/>
              </a:rPr>
              <a:t>Generated Desings From Palettes</a:t>
            </a:r>
            <a:endParaRPr lang="en-US" dirty="0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9B2ED69-5387-7ADA-99A6-6549FB7E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0" y="785515"/>
            <a:ext cx="5824380" cy="42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DE53FF26-1E80-9401-4BB5-2C9BB5CB0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" r="11762" b="-125"/>
          <a:stretch/>
        </p:blipFill>
        <p:spPr>
          <a:xfrm>
            <a:off x="823297" y="2558656"/>
            <a:ext cx="3713721" cy="2234230"/>
          </a:xfrm>
          <a:prstGeom prst="rect">
            <a:avLst/>
          </a:prstGeom>
        </p:spPr>
      </p:pic>
      <p:pic>
        <p:nvPicPr>
          <p:cNvPr id="7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E3AA4F4-785E-2D0D-840A-4DF808CB4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1" r="14549" b="-176"/>
          <a:stretch/>
        </p:blipFill>
        <p:spPr>
          <a:xfrm>
            <a:off x="824313" y="338178"/>
            <a:ext cx="3709583" cy="2235755"/>
          </a:xfrm>
          <a:prstGeom prst="rect">
            <a:avLst/>
          </a:prstGeom>
        </p:spPr>
      </p:pic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11BB13-3C85-4337-F542-1FEC792DE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1" r="14503" b="-471"/>
          <a:stretch/>
        </p:blipFill>
        <p:spPr>
          <a:xfrm>
            <a:off x="5051648" y="317637"/>
            <a:ext cx="3720100" cy="224101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361F84C-7B9A-394F-A6DD-C3A0A10B11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1" r="10926" b="-233"/>
          <a:stretch/>
        </p:blipFill>
        <p:spPr>
          <a:xfrm>
            <a:off x="5052835" y="2553457"/>
            <a:ext cx="3716027" cy="224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C38FFD-DD3E-6684-D023-455617086365}"/>
              </a:ext>
            </a:extLst>
          </p:cNvPr>
          <p:cNvSpPr txBox="1"/>
          <p:nvPr/>
        </p:nvSpPr>
        <p:spPr>
          <a:xfrm>
            <a:off x="5049949" y="2126170"/>
            <a:ext cx="1606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Score 79.13</a:t>
            </a:r>
            <a:endParaRPr lang="en-US" sz="20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37CB854-005F-4E2B-CA42-8046ABE22DEB}"/>
              </a:ext>
            </a:extLst>
          </p:cNvPr>
          <p:cNvSpPr txBox="1"/>
          <p:nvPr/>
        </p:nvSpPr>
        <p:spPr>
          <a:xfrm>
            <a:off x="824313" y="2128769"/>
            <a:ext cx="1606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Score 46.93</a:t>
            </a:r>
            <a:endParaRPr lang="en-US" sz="2000" b="1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3" name="Ryhmä 2">
            <a:extLst>
              <a:ext uri="{FF2B5EF4-FFF2-40B4-BE49-F238E27FC236}">
                <a16:creationId xmlns:a16="http://schemas.microsoft.com/office/drawing/2014/main" id="{8CE9C64F-DAD1-AE78-9D2E-A0AD4B2CA559}"/>
              </a:ext>
            </a:extLst>
          </p:cNvPr>
          <p:cNvGrpSpPr/>
          <p:nvPr/>
        </p:nvGrpSpPr>
        <p:grpSpPr>
          <a:xfrm>
            <a:off x="701153" y="2499102"/>
            <a:ext cx="5797796" cy="2470085"/>
            <a:chOff x="701153" y="2499102"/>
            <a:chExt cx="5797796" cy="247008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8D6745-A422-E068-368E-FDBABEF0AD44}"/>
                </a:ext>
              </a:extLst>
            </p:cNvPr>
            <p:cNvSpPr/>
            <p:nvPr/>
          </p:nvSpPr>
          <p:spPr>
            <a:xfrm>
              <a:off x="4943951" y="2499102"/>
              <a:ext cx="1554998" cy="24700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6F218A25-27FE-28D6-3F91-56E405CA1B2A}"/>
                </a:ext>
              </a:extLst>
            </p:cNvPr>
            <p:cNvSpPr/>
            <p:nvPr/>
          </p:nvSpPr>
          <p:spPr>
            <a:xfrm>
              <a:off x="701153" y="2499102"/>
              <a:ext cx="1554998" cy="24700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7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Ryhmä 36">
            <a:extLst>
              <a:ext uri="{FF2B5EF4-FFF2-40B4-BE49-F238E27FC236}">
                <a16:creationId xmlns:a16="http://schemas.microsoft.com/office/drawing/2014/main" id="{44E44614-97AC-4090-9C47-93064ECE8138}"/>
              </a:ext>
            </a:extLst>
          </p:cNvPr>
          <p:cNvGrpSpPr/>
          <p:nvPr/>
        </p:nvGrpSpPr>
        <p:grpSpPr>
          <a:xfrm>
            <a:off x="6083088" y="1817068"/>
            <a:ext cx="1686089" cy="2093917"/>
            <a:chOff x="6083088" y="1817068"/>
            <a:chExt cx="1686089" cy="2093917"/>
          </a:xfrm>
        </p:grpSpPr>
        <p:pic>
          <p:nvPicPr>
            <p:cNvPr id="23" name="Kuva 22">
              <a:extLst>
                <a:ext uri="{FF2B5EF4-FFF2-40B4-BE49-F238E27FC236}">
                  <a16:creationId xmlns:a16="http://schemas.microsoft.com/office/drawing/2014/main" id="{B73EF585-7177-BA67-A47B-FEA0D74C0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088" y="1817068"/>
              <a:ext cx="1686089" cy="2093917"/>
            </a:xfrm>
            <a:prstGeom prst="rect">
              <a:avLst/>
            </a:prstGeom>
          </p:spPr>
        </p:pic>
        <p:pic>
          <p:nvPicPr>
            <p:cNvPr id="36" name="Kuva 35">
              <a:extLst>
                <a:ext uri="{FF2B5EF4-FFF2-40B4-BE49-F238E27FC236}">
                  <a16:creationId xmlns:a16="http://schemas.microsoft.com/office/drawing/2014/main" id="{801CB38D-AE48-63B7-368C-21AAAFB7E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17"/>
            <a:stretch/>
          </p:blipFill>
          <p:spPr>
            <a:xfrm>
              <a:off x="6263547" y="3512735"/>
              <a:ext cx="1338602" cy="247378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89949-44B8-ABAA-5409-81F3EA8065B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lIns="0" tIns="0" rIns="0" bIns="0" anchor="t"/>
          <a:lstStyle/>
          <a:p>
            <a:r>
              <a:rPr lang="en-US" dirty="0">
                <a:cs typeface="Arial"/>
              </a:rPr>
              <a:t>How the tool works</a:t>
            </a:r>
            <a:endParaRPr lang="en-US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66FA5F0-745D-7B5F-C5E9-953B717A1E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270"/>
          <a:stretch/>
        </p:blipFill>
        <p:spPr>
          <a:xfrm>
            <a:off x="601830" y="1754091"/>
            <a:ext cx="1487775" cy="2525877"/>
          </a:xfrm>
          <a:prstGeom prst="rect">
            <a:avLst/>
          </a:prstGeom>
        </p:spPr>
      </p:pic>
      <p:pic>
        <p:nvPicPr>
          <p:cNvPr id="26" name="Kuva 25">
            <a:extLst>
              <a:ext uri="{FF2B5EF4-FFF2-40B4-BE49-F238E27FC236}">
                <a16:creationId xmlns:a16="http://schemas.microsoft.com/office/drawing/2014/main" id="{9D98185A-C23B-2847-435E-953D586F7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40" y="1999723"/>
            <a:ext cx="2639537" cy="446851"/>
          </a:xfrm>
          <a:prstGeom prst="rect">
            <a:avLst/>
          </a:prstGeom>
        </p:spPr>
      </p:pic>
      <p:grpSp>
        <p:nvGrpSpPr>
          <p:cNvPr id="32" name="Ryhmä 31">
            <a:extLst>
              <a:ext uri="{FF2B5EF4-FFF2-40B4-BE49-F238E27FC236}">
                <a16:creationId xmlns:a16="http://schemas.microsoft.com/office/drawing/2014/main" id="{8820126F-B94B-1851-81DE-14C5B34E3AC9}"/>
              </a:ext>
            </a:extLst>
          </p:cNvPr>
          <p:cNvGrpSpPr/>
          <p:nvPr/>
        </p:nvGrpSpPr>
        <p:grpSpPr>
          <a:xfrm>
            <a:off x="2089606" y="2446574"/>
            <a:ext cx="4042114" cy="1447274"/>
            <a:chOff x="2089606" y="2446574"/>
            <a:chExt cx="4042114" cy="1447274"/>
          </a:xfrm>
        </p:grpSpPr>
        <p:pic>
          <p:nvPicPr>
            <p:cNvPr id="21" name="Kuva 20">
              <a:extLst>
                <a:ext uri="{FF2B5EF4-FFF2-40B4-BE49-F238E27FC236}">
                  <a16:creationId xmlns:a16="http://schemas.microsoft.com/office/drawing/2014/main" id="{80361D19-368C-0B44-AACC-4CD566644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3" r="464"/>
            <a:stretch/>
          </p:blipFill>
          <p:spPr>
            <a:xfrm>
              <a:off x="2089606" y="2446574"/>
              <a:ext cx="4042114" cy="1447274"/>
            </a:xfrm>
            <a:prstGeom prst="rect">
              <a:avLst/>
            </a:prstGeom>
          </p:spPr>
        </p:pic>
        <p:pic>
          <p:nvPicPr>
            <p:cNvPr id="30" name="Kuva 29">
              <a:extLst>
                <a:ext uri="{FF2B5EF4-FFF2-40B4-BE49-F238E27FC236}">
                  <a16:creationId xmlns:a16="http://schemas.microsoft.com/office/drawing/2014/main" id="{F6C9C0AF-2B5D-06A0-8533-21220D816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3"/>
            <a:stretch/>
          </p:blipFill>
          <p:spPr>
            <a:xfrm>
              <a:off x="2574131" y="2676525"/>
              <a:ext cx="2989315" cy="502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9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9E89B21E-2BD4-B4FF-33A0-7469D076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01" y="660318"/>
            <a:ext cx="6447284" cy="484003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D3CB59C9-171D-7443-C2B0-546E0CE9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05" y="647320"/>
            <a:ext cx="6182012" cy="4808910"/>
          </a:xfrm>
          <a:prstGeom prst="rect">
            <a:avLst/>
          </a:prstGeom>
        </p:spPr>
      </p:pic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C6E0F4CF-5B21-BEE3-1351-2811E74518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54086" y="126121"/>
            <a:ext cx="4872484" cy="711893"/>
          </a:xfrm>
        </p:spPr>
        <p:txBody>
          <a:bodyPr/>
          <a:lstStyle/>
          <a:p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?</a:t>
            </a:r>
            <a:endParaRPr lang="en-FI" dirty="0"/>
          </a:p>
        </p:txBody>
      </p:sp>
      <p:sp>
        <p:nvSpPr>
          <p:cNvPr id="10" name="Tekstin paikkamerkki 1">
            <a:extLst>
              <a:ext uri="{FF2B5EF4-FFF2-40B4-BE49-F238E27FC236}">
                <a16:creationId xmlns:a16="http://schemas.microsoft.com/office/drawing/2014/main" id="{7AA8B733-6044-EE94-4039-41EA29498F9E}"/>
              </a:ext>
            </a:extLst>
          </p:cNvPr>
          <p:cNvSpPr txBox="1">
            <a:spLocks/>
          </p:cNvSpPr>
          <p:nvPr/>
        </p:nvSpPr>
        <p:spPr>
          <a:xfrm>
            <a:off x="2582416" y="945102"/>
            <a:ext cx="1989584" cy="71189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>
                <a:solidFill>
                  <a:srgbClr val="FF0000"/>
                </a:solidFill>
              </a:rPr>
              <a:t>Original</a:t>
            </a:r>
            <a:endParaRPr lang="en-FI" dirty="0">
              <a:solidFill>
                <a:srgbClr val="FF0000"/>
              </a:solidFill>
            </a:endParaRP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4B4D298-47FF-36C2-37E7-C0FC017B907D}"/>
              </a:ext>
            </a:extLst>
          </p:cNvPr>
          <p:cNvSpPr txBox="1"/>
          <p:nvPr/>
        </p:nvSpPr>
        <p:spPr>
          <a:xfrm>
            <a:off x="2214510" y="5481162"/>
            <a:ext cx="6027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/>
              <a:t>Site design: </a:t>
            </a:r>
            <a:r>
              <a:rPr lang="en-US" sz="800" b="0" dirty="0">
                <a:hlinkClick r:id="rId4"/>
              </a:rPr>
              <a:t>https://www.free-css.com/free-css-templates/page271/autowash</a:t>
            </a:r>
            <a:r>
              <a:rPr lang="en-US" sz="800" b="0" dirty="0"/>
              <a:t> (open source) </a:t>
            </a:r>
            <a:endParaRPr lang="en-FI" sz="8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CA83E85-E97D-A6F1-EF2C-C95459EBCE77}"/>
              </a:ext>
            </a:extLst>
          </p:cNvPr>
          <p:cNvSpPr txBox="1">
            <a:spLocks/>
          </p:cNvSpPr>
          <p:nvPr/>
        </p:nvSpPr>
        <p:spPr>
          <a:xfrm>
            <a:off x="1866567" y="2469414"/>
            <a:ext cx="390361" cy="501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30E6D26-30DB-2635-7441-40B799F60148}"/>
              </a:ext>
            </a:extLst>
          </p:cNvPr>
          <p:cNvSpPr txBox="1">
            <a:spLocks/>
          </p:cNvSpPr>
          <p:nvPr/>
        </p:nvSpPr>
        <p:spPr>
          <a:xfrm>
            <a:off x="4990328" y="2469414"/>
            <a:ext cx="379790" cy="4762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705E826E-C455-F5D3-D138-9FA75CBD499C}"/>
              </a:ext>
            </a:extLst>
          </p:cNvPr>
          <p:cNvSpPr txBox="1">
            <a:spLocks/>
          </p:cNvSpPr>
          <p:nvPr/>
        </p:nvSpPr>
        <p:spPr>
          <a:xfrm>
            <a:off x="1919424" y="4839986"/>
            <a:ext cx="379790" cy="4762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4FD9BC9-7AF8-0A82-B60A-DB83A795AD25}"/>
              </a:ext>
            </a:extLst>
          </p:cNvPr>
          <p:cNvSpPr txBox="1">
            <a:spLocks/>
          </p:cNvSpPr>
          <p:nvPr/>
        </p:nvSpPr>
        <p:spPr>
          <a:xfrm>
            <a:off x="4990328" y="4839985"/>
            <a:ext cx="379790" cy="4762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3592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2AF2E-E5AF-B6F3-65E3-4B63DA7801D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509865" y="316806"/>
            <a:ext cx="4124269" cy="609023"/>
          </a:xfrm>
        </p:spPr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8C0FE-4260-EDA7-86E3-6AD836501E43}"/>
              </a:ext>
            </a:extLst>
          </p:cNvPr>
          <p:cNvSpPr txBox="1"/>
          <p:nvPr/>
        </p:nvSpPr>
        <p:spPr>
          <a:xfrm>
            <a:off x="3241004" y="4008499"/>
            <a:ext cx="10961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Score 90.95</a:t>
            </a:r>
            <a:endParaRPr lang="en-US" sz="1200" b="1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33BD757-8F0E-AD44-2663-5B6E54720A76}"/>
              </a:ext>
            </a:extLst>
          </p:cNvPr>
          <p:cNvSpPr txBox="1"/>
          <p:nvPr/>
        </p:nvSpPr>
        <p:spPr>
          <a:xfrm>
            <a:off x="7342469" y="3980303"/>
            <a:ext cx="10961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Score 36.44</a:t>
            </a:r>
            <a:endParaRPr lang="en-US" sz="1200" b="1" dirty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7D09D397-996C-DE98-8C67-BF3EF87C0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6" r="18270"/>
          <a:stretch/>
        </p:blipFill>
        <p:spPr>
          <a:xfrm>
            <a:off x="588753" y="1571625"/>
            <a:ext cx="3754756" cy="2987516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133F2D7F-61BB-1D1C-2131-BA368A21B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87" r="18270"/>
          <a:stretch/>
        </p:blipFill>
        <p:spPr>
          <a:xfrm>
            <a:off x="4954906" y="1571625"/>
            <a:ext cx="3754756" cy="2987516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8F8CFB0-AADE-3C20-C10B-73B1BA427512}"/>
              </a:ext>
            </a:extLst>
          </p:cNvPr>
          <p:cNvSpPr txBox="1">
            <a:spLocks/>
          </p:cNvSpPr>
          <p:nvPr/>
        </p:nvSpPr>
        <p:spPr>
          <a:xfrm>
            <a:off x="6634134" y="1010603"/>
            <a:ext cx="379790" cy="4762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151681C-A773-FA7C-7B0F-C677F51EF371}"/>
              </a:ext>
            </a:extLst>
          </p:cNvPr>
          <p:cNvSpPr txBox="1">
            <a:spLocks/>
          </p:cNvSpPr>
          <p:nvPr/>
        </p:nvSpPr>
        <p:spPr>
          <a:xfrm>
            <a:off x="2208876" y="1045505"/>
            <a:ext cx="1492540" cy="72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BE313991-54DF-6490-4CB0-6BB9955FA1F6}"/>
              </a:ext>
            </a:extLst>
          </p:cNvPr>
          <p:cNvGrpSpPr/>
          <p:nvPr/>
        </p:nvGrpSpPr>
        <p:grpSpPr>
          <a:xfrm>
            <a:off x="2766659" y="4102244"/>
            <a:ext cx="5466261" cy="277000"/>
            <a:chOff x="2766659" y="4102244"/>
            <a:chExt cx="5466261" cy="277000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E51315A-BFF7-E4C8-8DEA-564578D0C867}"/>
                </a:ext>
              </a:extLst>
            </p:cNvPr>
            <p:cNvSpPr txBox="1"/>
            <p:nvPr/>
          </p:nvSpPr>
          <p:spPr>
            <a:xfrm>
              <a:off x="2766659" y="4102245"/>
              <a:ext cx="109619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Score 92.88</a:t>
              </a:r>
              <a:endParaRPr lang="en-US" sz="1200" b="1" dirty="0">
                <a:solidFill>
                  <a:srgbClr val="FF0000"/>
                </a:solidFill>
                <a:cs typeface="Arial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A9D839D-4D2C-0FC1-1B7B-A81D2F938227}"/>
                </a:ext>
              </a:extLst>
            </p:cNvPr>
            <p:cNvSpPr txBox="1"/>
            <p:nvPr/>
          </p:nvSpPr>
          <p:spPr>
            <a:xfrm>
              <a:off x="7136729" y="4102244"/>
              <a:ext cx="109619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Score 49.93</a:t>
              </a:r>
              <a:endParaRPr lang="en-US" sz="1200" b="1" dirty="0">
                <a:solidFill>
                  <a:srgbClr val="FF0000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1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005EB8"/>
      </a:dk2>
      <a:lt2>
        <a:srgbClr val="669ED4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10_blue.pptx" id="{C34D0C79-154B-4D73-8A16-004A7851EAA0}" vid="{254815E9-DEFF-4FEA-BDAC-D250F1570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29D87774079C4BBFE99370BC1521F3" ma:contentTypeVersion="11" ma:contentTypeDescription="Create a new document." ma:contentTypeScope="" ma:versionID="b93da0eac5a60bca0c743caacf37323d">
  <xsd:schema xmlns:xsd="http://www.w3.org/2001/XMLSchema" xmlns:xs="http://www.w3.org/2001/XMLSchema" xmlns:p="http://schemas.microsoft.com/office/2006/metadata/properties" xmlns:ns3="cdfada00-f2ab-4234-9a6c-bbc05ceaabbc" xmlns:ns4="f7fb6b7d-5a90-4f5e-9348-c4b9034a224a" targetNamespace="http://schemas.microsoft.com/office/2006/metadata/properties" ma:root="true" ma:fieldsID="4662eca4e3c8acce77786f8b13154260" ns3:_="" ns4:_="">
    <xsd:import namespace="cdfada00-f2ab-4234-9a6c-bbc05ceaabbc"/>
    <xsd:import namespace="f7fb6b7d-5a90-4f5e-9348-c4b9034a22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ada00-f2ab-4234-9a6c-bbc05ceaab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b6b7d-5a90-4f5e-9348-c4b9034a224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301205-38D3-4C88-BD29-169CEBDE78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EA2702-B7C9-45EB-B3AC-DFEE20D9497D}">
  <ds:schemaRefs>
    <ds:schemaRef ds:uri="http://schemas.openxmlformats.org/package/2006/metadata/core-properties"/>
    <ds:schemaRef ds:uri="http://schemas.microsoft.com/office/2006/documentManagement/types"/>
    <ds:schemaRef ds:uri="cdfada00-f2ab-4234-9a6c-bbc05ceaabbc"/>
    <ds:schemaRef ds:uri="http://www.w3.org/XML/1998/namespace"/>
    <ds:schemaRef ds:uri="http://purl.org/dc/terms/"/>
    <ds:schemaRef ds:uri="http://schemas.microsoft.com/office/infopath/2007/PartnerControls"/>
    <ds:schemaRef ds:uri="f7fb6b7d-5a90-4f5e-9348-c4b9034a224a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A365D4-7FE6-4306-A7F3-A348683F8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fada00-f2ab-4234-9a6c-bbc05ceaabbc"/>
    <ds:schemaRef ds:uri="f7fb6b7d-5a90-4f5e-9348-c4b9034a22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531</Words>
  <Application>Microsoft Office PowerPoint</Application>
  <PresentationFormat>Näytössä katseltava esitys (16:10)</PresentationFormat>
  <Paragraphs>79</Paragraphs>
  <Slides>14</Slides>
  <Notes>7</Notes>
  <HiddenSlides>1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14</vt:i4>
      </vt:variant>
    </vt:vector>
  </HeadingPairs>
  <TitlesOfParts>
    <vt:vector size="19" baseType="lpstr">
      <vt:lpstr>Arial</vt:lpstr>
      <vt:lpstr>Arial</vt:lpstr>
      <vt:lpstr>Calibri</vt:lpstr>
      <vt:lpstr>Roboto</vt:lpstr>
      <vt:lpstr>Office-teema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Company>Unigrafia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 Haapaniemi</dc:creator>
  <cp:lastModifiedBy>Haapaniemi Lari</cp:lastModifiedBy>
  <cp:revision>430</cp:revision>
  <dcterms:created xsi:type="dcterms:W3CDTF">2022-05-11T10:19:24Z</dcterms:created>
  <dcterms:modified xsi:type="dcterms:W3CDTF">2022-05-18T12:13:51Z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0x0101002F29D87774079C4BBFE99370BC1521F3</vt:lpwstr>
  </property>
</Properties>
</file>